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0" r:id="rId4"/>
    <p:sldId id="261" r:id="rId5"/>
    <p:sldId id="264" r:id="rId6"/>
    <p:sldId id="265" r:id="rId7"/>
    <p:sldId id="267" r:id="rId8"/>
    <p:sldId id="266" r:id="rId9"/>
    <p:sldId id="268" r:id="rId10"/>
    <p:sldId id="276" r:id="rId11"/>
    <p:sldId id="277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E3ECF-55F1-4E09-B967-C3D733D6F7DD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E96E7A-C9CB-45F4-9914-FD33517D9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89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96E7A-C9CB-45F4-9914-FD33517D9D9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63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96E7A-C9CB-45F4-9914-FD33517D9D9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63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96E7A-C9CB-45F4-9914-FD33517D9D9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63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96E7A-C9CB-45F4-9914-FD33517D9D9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63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96E7A-C9CB-45F4-9914-FD33517D9D9D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63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96E7A-C9CB-45F4-9914-FD33517D9D9D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63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96E7A-C9CB-45F4-9914-FD33517D9D9D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63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96E7A-C9CB-45F4-9914-FD33517D9D9D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6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96E7A-C9CB-45F4-9914-FD33517D9D9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6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96E7A-C9CB-45F4-9914-FD33517D9D9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6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96E7A-C9CB-45F4-9914-FD33517D9D9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6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96E7A-C9CB-45F4-9914-FD33517D9D9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6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96E7A-C9CB-45F4-9914-FD33517D9D9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6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96E7A-C9CB-45F4-9914-FD33517D9D9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63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96E7A-C9CB-45F4-9914-FD33517D9D9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63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96E7A-C9CB-45F4-9914-FD33517D9D9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6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F321-3113-4277-81A3-2C3615B8DE97}" type="datetime1">
              <a:rPr lang="ru-RU" smtClean="0"/>
              <a:t>06.10.2021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C01A-89A4-4501-ACFC-BAEB72632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906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3105-E718-45DA-8344-6025B252CD33}" type="datetime1">
              <a:rPr lang="ru-RU" smtClean="0"/>
              <a:t>06.10.2021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C01A-89A4-4501-ACFC-BAEB72632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87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64DB-4399-40D7-A534-AF8DD503EF27}" type="datetime1">
              <a:rPr lang="ru-RU" smtClean="0"/>
              <a:t>06.10.2021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C01A-89A4-4501-ACFC-BAEB72632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289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2977C-DFA8-47AA-A8E2-36F5BA590AD5}" type="datetime1">
              <a:rPr lang="ru-RU" smtClean="0"/>
              <a:t>06.10.2021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C01A-89A4-4501-ACFC-BAEB72632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54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47FA-6FCF-401E-AA1F-B9982A8A0E3F}" type="datetime1">
              <a:rPr lang="ru-RU" smtClean="0"/>
              <a:t>06.10.2021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C01A-89A4-4501-ACFC-BAEB72632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103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7171-DC29-45CC-AC86-B4410774777B}" type="datetime1">
              <a:rPr lang="ru-RU" smtClean="0"/>
              <a:t>06.10.2021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C01A-89A4-4501-ACFC-BAEB72632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484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F8909-85E0-4F6D-BB59-5E48E27C62D9}" type="datetime1">
              <a:rPr lang="ru-RU" smtClean="0"/>
              <a:t>06.10.2021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C01A-89A4-4501-ACFC-BAEB72632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453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C908-FA88-482A-BF97-88D3C4F15583}" type="datetime1">
              <a:rPr lang="ru-RU" smtClean="0"/>
              <a:t>06.10.2021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C01A-89A4-4501-ACFC-BAEB72632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99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05F84-9E33-4683-A25D-06EC4CCC7D81}" type="datetime1">
              <a:rPr lang="ru-RU" smtClean="0"/>
              <a:t>06.10.2021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C01A-89A4-4501-ACFC-BAEB72632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610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4707E-70EF-4CA9-9BE4-2BE942FCAC60}" type="datetime1">
              <a:rPr lang="ru-RU" smtClean="0"/>
              <a:t>06.10.2021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C01A-89A4-4501-ACFC-BAEB72632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658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A141B-5BC9-476D-8EE6-738B3C11D216}" type="datetime1">
              <a:rPr lang="ru-RU" smtClean="0"/>
              <a:t>06.10.2021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C01A-89A4-4501-ACFC-BAEB72632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950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AFC33-03E4-4CAC-89F2-39430300CAF6}" type="datetime1">
              <a:rPr lang="ru-RU" smtClean="0"/>
              <a:t>06.10.2021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CC01A-89A4-4501-ACFC-BAEB72632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996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712968" cy="216023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251520" y="3717032"/>
            <a:ext cx="8640960" cy="2160240"/>
          </a:xfrm>
          <a:prstGeom prst="roundRect">
            <a:avLst>
              <a:gd name="adj" fmla="val 16667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  <a:t>Методические рекомендации по заполнению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  <a:t>формы 7-АПК «Отчет об ожидаемых результатах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финансово-хозяйственной деятельности товаропроизводителей агропромышленного комплекса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2021 год» (пищевая и перерабатывающая промышленность)</a:t>
            </a:r>
            <a:endParaRPr lang="ru-RU"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974403"/>
            <a:ext cx="2155676" cy="2382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7096126" y="6093295"/>
            <a:ext cx="2047874" cy="7742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специалист-эксперт</a:t>
            </a:r>
          </a:p>
          <a:p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бухгалтерского учёта и ревизионной работы </a:t>
            </a:r>
          </a:p>
          <a:p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Иззатов Эльшан Али-заде</a:t>
            </a:r>
            <a:endParaRPr lang="ru-RU" sz="11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49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8712968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224" y="5949280"/>
            <a:ext cx="611560" cy="67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32440" y="6345617"/>
            <a:ext cx="432048" cy="365125"/>
          </a:xfrm>
        </p:spPr>
        <p:txBody>
          <a:bodyPr/>
          <a:lstStyle/>
          <a:p>
            <a:fld id="{B91CC01A-89A4-4501-ACFC-BAEB72632031}" type="slidenum">
              <a:rPr lang="ru-RU" sz="16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</a:t>
            </a:fld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856984" cy="5975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7-5. Объем и себестоимость производства продуктов первичной и промышленной переработки сельскохозяйственного сырья за год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707607"/>
              </p:ext>
            </p:extLst>
          </p:nvPr>
        </p:nvGraphicFramePr>
        <p:xfrm>
          <a:off x="242040" y="1052736"/>
          <a:ext cx="8506424" cy="4631240"/>
        </p:xfrm>
        <a:graphic>
          <a:graphicData uri="http://schemas.openxmlformats.org/drawingml/2006/table">
            <a:tbl>
              <a:tblPr/>
              <a:tblGrid>
                <a:gridCol w="4473976"/>
                <a:gridCol w="504056"/>
                <a:gridCol w="1440160"/>
                <a:gridCol w="2088232"/>
              </a:tblGrid>
              <a:tr h="5821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Реализовано продукции в натуральном выражении, ц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СПРАВОЧНО: </a:t>
                      </a:r>
                      <a:b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пересчете на убойный вес (мясо), на молоко в зачетном весе (молокопродукты)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361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2996" marR="14380" marT="7190" marB="719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2996" marR="14380" marT="7190" marB="719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996" marR="14380" marT="7190" marB="719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996" marR="14380" marT="7190" marB="719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777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Продукция первичной переработки (животноводство):</a:t>
                      </a:r>
                      <a:b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(стр.75210+ 75220+ 75230+ 75240+ 75250+ 75290)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75200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молоко питьевое пастеризованное</a:t>
                      </a:r>
                    </a:p>
                  </a:txBody>
                  <a:tcPr marL="1238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75210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</a:tr>
              <a:tr h="2412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Продукция промышленной переработки:</a:t>
                      </a:r>
                      <a:b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(стр.75310+ 75320+ 75330+ 75340+ 75350+ 75390)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75300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83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производство молока (кроме сырого и пастеризованного) и молочной </a:t>
                      </a:r>
                      <a:r>
                        <a:rPr lang="ru-RU" sz="100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продукции (стр.75351</a:t>
                      </a:r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+ 75352+ 75353+ 75354+ 75355+ 75356+ 75357+ 75358)</a:t>
                      </a:r>
                    </a:p>
                  </a:txBody>
                  <a:tcPr marL="1238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75350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</a:tr>
              <a:tr h="2704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b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молоко, кроме сырого и пастеризованного, разной </a:t>
                      </a:r>
                      <a:r>
                        <a:rPr lang="ru-RU" sz="100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степени</a:t>
                      </a:r>
                      <a:r>
                        <a:rPr lang="ru-RU" sz="1000" i="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обработки</a:t>
                      </a:r>
                      <a:endParaRPr lang="ru-RU" sz="1000" i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76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75351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сливки</a:t>
                      </a:r>
                    </a:p>
                  </a:txBody>
                  <a:tcPr marL="2476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75352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1925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молоко и сливки сухие, сублимированные, в том числе цельные</a:t>
                      </a:r>
                    </a:p>
                  </a:txBody>
                  <a:tcPr marL="2476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75353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масло сливочное</a:t>
                      </a:r>
                    </a:p>
                  </a:txBody>
                  <a:tcPr marL="2476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75354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2704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пасты масляные, масло топленое, жир молочный, спреды и смеси топленые сливочно-растительные</a:t>
                      </a:r>
                    </a:p>
                  </a:txBody>
                  <a:tcPr marL="2476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75355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2704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сыры (мягкие, полутвердые, твердые, сверхтвердые, сухие, рассольные, плавленые, сывороточно-альбуминные)</a:t>
                      </a:r>
                    </a:p>
                  </a:txBody>
                  <a:tcPr marL="2476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75356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продукты сырные и творог</a:t>
                      </a:r>
                    </a:p>
                  </a:txBody>
                  <a:tcPr marL="2476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75357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молочная продукция прочая</a:t>
                      </a:r>
                    </a:p>
                  </a:txBody>
                  <a:tcPr marL="2476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75358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</a:tbl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5292080" y="1844824"/>
            <a:ext cx="3510644" cy="4442423"/>
            <a:chOff x="1187625" y="932632"/>
            <a:chExt cx="3510644" cy="4442423"/>
          </a:xfrm>
        </p:grpSpPr>
        <p:sp>
          <p:nvSpPr>
            <p:cNvPr id="16" name="TextBox 15"/>
            <p:cNvSpPr txBox="1"/>
            <p:nvPr/>
          </p:nvSpPr>
          <p:spPr>
            <a:xfrm>
              <a:off x="1187625" y="3990060"/>
              <a:ext cx="3510644" cy="1384995"/>
            </a:xfrm>
            <a:prstGeom prst="rect">
              <a:avLst/>
            </a:prstGeom>
            <a:ln w="508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600" b="1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1200" dirty="0" smtClean="0"/>
                <a:t>В зачётный вес переводим на </a:t>
              </a:r>
              <a:r>
                <a:rPr lang="ru-RU" sz="1200" dirty="0"/>
                <a:t>основании коэффициентов перевода, установленных постановлением Федеральной службы государственной статистики от 25.12.2006 №</a:t>
              </a:r>
              <a:r>
                <a:rPr lang="ru-RU" sz="1200" dirty="0" smtClean="0"/>
                <a:t>82 либо  приложением 4 рекомендаций Коллегии Евразийской экономической комиссии от 24.12.2014 № 22</a:t>
              </a:r>
              <a:endParaRPr lang="ru-RU" sz="1200" dirty="0"/>
            </a:p>
          </p:txBody>
        </p:sp>
        <p:cxnSp>
          <p:nvCxnSpPr>
            <p:cNvPr id="17" name="Прямая со стрелкой 16"/>
            <p:cNvCxnSpPr/>
            <p:nvPr/>
          </p:nvCxnSpPr>
          <p:spPr>
            <a:xfrm flipH="1" flipV="1">
              <a:off x="3347865" y="932632"/>
              <a:ext cx="954360" cy="3057428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395536" y="5871748"/>
            <a:ext cx="2448272" cy="33855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ru-RU" dirty="0" smtClean="0">
                <a:solidFill>
                  <a:srgbClr val="00B0F0"/>
                </a:solidFill>
              </a:rPr>
              <a:t>Молочная продукция</a:t>
            </a:r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18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8712968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224" y="5949280"/>
            <a:ext cx="611560" cy="67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32440" y="6345617"/>
            <a:ext cx="432048" cy="365125"/>
          </a:xfrm>
        </p:spPr>
        <p:txBody>
          <a:bodyPr/>
          <a:lstStyle/>
          <a:p>
            <a:fld id="{B91CC01A-89A4-4501-ACFC-BAEB72632031}" type="slidenum">
              <a:rPr lang="ru-RU" sz="16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</a:t>
            </a:fld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856984" cy="5975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7-5. Объем и себестоимость производства продуктов первичной и промышленной переработки сельскохозяйственного сырья за год</a:t>
            </a: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364894"/>
              </p:ext>
            </p:extLst>
          </p:nvPr>
        </p:nvGraphicFramePr>
        <p:xfrm>
          <a:off x="341783" y="1124744"/>
          <a:ext cx="8262664" cy="4448699"/>
        </p:xfrm>
        <a:graphic>
          <a:graphicData uri="http://schemas.openxmlformats.org/drawingml/2006/table">
            <a:tbl>
              <a:tblPr/>
              <a:tblGrid>
                <a:gridCol w="4734273"/>
                <a:gridCol w="648072"/>
                <a:gridCol w="1152128"/>
                <a:gridCol w="1728191"/>
              </a:tblGrid>
              <a:tr h="6654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Реализовано продукции в натуральном выражении, ц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СПРАВОЧНО: </a:t>
                      </a:r>
                      <a:b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пересчете на убойный вес (мясо), на молоко в зачетном весе (молокопродукты)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330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2996" marR="14380" marT="7190" marB="719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2996" marR="14380" marT="7190" marB="719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996" marR="14380" marT="7190" marB="719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996" marR="14380" marT="7190" marB="719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84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>
                          <a:effectLst/>
                          <a:latin typeface="Times New Roman"/>
                        </a:rPr>
                        <a:t>2. Продукция первичной переработки (животноводство):</a:t>
                      </a:r>
                      <a:br>
                        <a:rPr lang="ru-RU" sz="1000" b="1" i="0">
                          <a:effectLst/>
                          <a:latin typeface="Times New Roman"/>
                        </a:rPr>
                      </a:br>
                      <a:r>
                        <a:rPr lang="ru-RU" sz="1000" b="1" i="0">
                          <a:effectLst/>
                          <a:latin typeface="Times New Roman"/>
                        </a:rPr>
                        <a:t>(стр.75210+ 75220+ 75230+ 75240+ 75250+ 75290)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dirty="0">
                          <a:effectLst/>
                          <a:latin typeface="Times New Roman"/>
                        </a:rPr>
                        <a:t>75200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5139">
                <a:tc>
                  <a:txBody>
                    <a:bodyPr/>
                    <a:lstStyle/>
                    <a:p>
                      <a:pPr marL="0" indent="0" algn="l" fontAlgn="ctr"/>
                      <a:r>
                        <a:rPr lang="ru-RU" sz="1000" i="0" dirty="0">
                          <a:effectLst/>
                          <a:latin typeface="Times New Roman"/>
                        </a:rPr>
                        <a:t>производство мяса сельскохозяйственных животных парного, остывшего, охлажденного или замороженного и прочих продуктов убоя</a:t>
                      </a:r>
                      <a:br>
                        <a:rPr lang="ru-RU" sz="1000" i="0" dirty="0">
                          <a:effectLst/>
                          <a:latin typeface="Times New Roman"/>
                        </a:rPr>
                      </a:br>
                      <a:r>
                        <a:rPr lang="ru-RU" sz="1000" i="0" dirty="0">
                          <a:effectLst/>
                          <a:latin typeface="Times New Roman"/>
                        </a:rPr>
                        <a:t>(стр.75221+ 75222+ 75223+ 75224+ 75225+ 75229)</a:t>
                      </a:r>
                    </a:p>
                  </a:txBody>
                  <a:tcPr marL="1238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/>
                        </a:rPr>
                        <a:t>75220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</a:tr>
              <a:tr h="1293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 dirty="0">
                          <a:effectLst/>
                          <a:latin typeface="Times New Roman"/>
                        </a:rPr>
                        <a:t>в том числе:</a:t>
                      </a:r>
                      <a:br>
                        <a:rPr lang="ru-RU" sz="1000" i="0" dirty="0">
                          <a:effectLst/>
                          <a:latin typeface="Times New Roman"/>
                        </a:rPr>
                      </a:br>
                      <a:r>
                        <a:rPr lang="ru-RU" sz="1000" i="0" dirty="0">
                          <a:effectLst/>
                          <a:latin typeface="Times New Roman"/>
                        </a:rPr>
                        <a:t>мясо крупного рогатого скота (говядина) парное, охлажденное, замороженное</a:t>
                      </a:r>
                    </a:p>
                  </a:txBody>
                  <a:tcPr marL="2476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/>
                        </a:rPr>
                        <a:t>75221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i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</a:tr>
              <a:tr h="2172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 dirty="0">
                          <a:effectLst/>
                          <a:latin typeface="Times New Roman"/>
                        </a:rPr>
                        <a:t>свинина парная, охлажденная, замороженная</a:t>
                      </a:r>
                    </a:p>
                  </a:txBody>
                  <a:tcPr marL="2476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/>
                        </a:rPr>
                        <a:t>75222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i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</a:tr>
              <a:tr h="2172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 dirty="0">
                          <a:effectLst/>
                          <a:latin typeface="Times New Roman"/>
                        </a:rPr>
                        <a:t>баранина и козлятина парная, охлажденная, замороженная</a:t>
                      </a:r>
                    </a:p>
                  </a:txBody>
                  <a:tcPr marL="2476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/>
                        </a:rPr>
                        <a:t>75223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i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</a:tr>
              <a:tr h="2172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 dirty="0">
                          <a:effectLst/>
                          <a:latin typeface="Times New Roman"/>
                        </a:rPr>
                        <a:t>мясо сельскохозяйственной птицы свежее, охлажденное, замороженное</a:t>
                      </a:r>
                    </a:p>
                  </a:txBody>
                  <a:tcPr marL="2476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/>
                        </a:rPr>
                        <a:t>75224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i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</a:tr>
              <a:tr h="2172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 dirty="0">
                          <a:effectLst/>
                          <a:latin typeface="Times New Roman"/>
                        </a:rPr>
                        <a:t>прочее мясо сельскохозяйственных животных, охлажденные, замороженные</a:t>
                      </a:r>
                    </a:p>
                  </a:txBody>
                  <a:tcPr marL="2476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/>
                        </a:rPr>
                        <a:t>75225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i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</a:tr>
              <a:tr h="3051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 dirty="0">
                          <a:effectLst/>
                          <a:latin typeface="Times New Roman"/>
                        </a:rPr>
                        <a:t>из него: мясо северных оленей, свежее, охлажденное, замороженное</a:t>
                      </a:r>
                    </a:p>
                  </a:txBody>
                  <a:tcPr marL="37147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/>
                        </a:rPr>
                        <a:t>75225.1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i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3051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 dirty="0">
                          <a:effectLst/>
                          <a:latin typeface="Times New Roman"/>
                        </a:rPr>
                        <a:t>пищевые субпродукты сельскохозяйственных животных и птицы парные, охлажденные, замороженные</a:t>
                      </a:r>
                    </a:p>
                  </a:txBody>
                  <a:tcPr marL="2476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/>
                        </a:rPr>
                        <a:t>75229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1293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>
                          <a:effectLst/>
                          <a:latin typeface="Times New Roman"/>
                        </a:rPr>
                        <a:t>мясо и мясные продукты, пищевые субпродукты сельскохозяйственных животных и птицы соленые, в рассоле или сушеные</a:t>
                      </a:r>
                    </a:p>
                  </a:txBody>
                  <a:tcPr marL="1238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/>
                        </a:rPr>
                        <a:t>75230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</a:tbl>
          </a:graphicData>
        </a:graphic>
      </p:graphicFrame>
      <p:grpSp>
        <p:nvGrpSpPr>
          <p:cNvPr id="17" name="Группа 16"/>
          <p:cNvGrpSpPr/>
          <p:nvPr/>
        </p:nvGrpSpPr>
        <p:grpSpPr>
          <a:xfrm>
            <a:off x="5940152" y="2132856"/>
            <a:ext cx="3024336" cy="4184851"/>
            <a:chOff x="1626705" y="1118873"/>
            <a:chExt cx="3024336" cy="4184851"/>
          </a:xfrm>
        </p:grpSpPr>
        <p:sp>
          <p:nvSpPr>
            <p:cNvPr id="18" name="TextBox 17"/>
            <p:cNvSpPr txBox="1"/>
            <p:nvPr/>
          </p:nvSpPr>
          <p:spPr>
            <a:xfrm>
              <a:off x="1626705" y="3734064"/>
              <a:ext cx="3024336" cy="1569660"/>
            </a:xfrm>
            <a:prstGeom prst="rect">
              <a:avLst/>
            </a:prstGeom>
            <a:ln w="508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600" b="1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1200" dirty="0" smtClean="0"/>
                <a:t>В убойный вес переводим на </a:t>
              </a:r>
              <a:r>
                <a:rPr lang="ru-RU" sz="1200" dirty="0"/>
                <a:t>основании коэффициентов перевода, установленных постановлением Федеральной службы государственной статистики от 25.12.2006 №</a:t>
              </a:r>
              <a:r>
                <a:rPr lang="ru-RU" sz="1200" dirty="0" smtClean="0"/>
                <a:t>82 либо  приложением 4 рекомендаций Коллегии Евразийской экономической комиссии от 24.12.2014 № 22</a:t>
              </a:r>
              <a:endParaRPr lang="ru-RU" sz="1200" dirty="0"/>
            </a:p>
          </p:txBody>
        </p:sp>
        <p:cxnSp>
          <p:nvCxnSpPr>
            <p:cNvPr id="19" name="Прямая со стрелкой 18"/>
            <p:cNvCxnSpPr/>
            <p:nvPr/>
          </p:nvCxnSpPr>
          <p:spPr>
            <a:xfrm flipH="1" flipV="1">
              <a:off x="3453529" y="1118873"/>
              <a:ext cx="483958" cy="2615191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395536" y="5871748"/>
            <a:ext cx="2448272" cy="338554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Мясная продукция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23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568952" cy="54006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7-5. Объем и себестоимость производства продуктов первичной и промышленной переработки сельскохозяйственного сырья за год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Ошибки, которые нужно править: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Произвели несколько видов продукции, а затраты отразили только по одному виду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разделе 7-4 отражено приобретение сырья, из которого в разделе 7-5 ничего не произвели, например закуплено мясо, а испекли хлеб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разбиты затраты по статьям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Стоимость всего сырья, направленного на переработку, не равна стоимости </a:t>
            </a:r>
            <a:r>
              <a:rPr lang="ru-RU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всего приобретённого сырья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разделе 7-4 по гр. 6</a:t>
            </a:r>
          </a:p>
          <a:p>
            <a:pPr marL="0" indent="0"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8712968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224" y="5949280"/>
            <a:ext cx="611560" cy="67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32440" y="6345617"/>
            <a:ext cx="432048" cy="365125"/>
          </a:xfrm>
        </p:spPr>
        <p:txBody>
          <a:bodyPr/>
          <a:lstStyle/>
          <a:p>
            <a:fld id="{B91CC01A-89A4-4501-ACFC-BAEB72632031}" type="slidenum">
              <a:rPr lang="ru-RU" sz="16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12</a:t>
            </a:fld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93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8712968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224" y="5949280"/>
            <a:ext cx="611560" cy="67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32440" y="6345617"/>
            <a:ext cx="432048" cy="365125"/>
          </a:xfrm>
        </p:spPr>
        <p:txBody>
          <a:bodyPr/>
          <a:lstStyle/>
          <a:p>
            <a:fld id="{B91CC01A-89A4-4501-ACFC-BAEB72632031}" type="slidenum">
              <a:rPr lang="ru-RU" sz="16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13</a:t>
            </a:fld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856984" cy="5975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7-6. Реализация продуктов первичной и промышленной переработки сельскохозяйственного сырья за год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85873"/>
              </p:ext>
            </p:extLst>
          </p:nvPr>
        </p:nvGraphicFramePr>
        <p:xfrm>
          <a:off x="251522" y="1412776"/>
          <a:ext cx="8712966" cy="4033406"/>
        </p:xfrm>
        <a:graphic>
          <a:graphicData uri="http://schemas.openxmlformats.org/drawingml/2006/table">
            <a:tbl>
              <a:tblPr/>
              <a:tblGrid>
                <a:gridCol w="2304255"/>
                <a:gridCol w="504056"/>
                <a:gridCol w="936104"/>
                <a:gridCol w="1296144"/>
                <a:gridCol w="1008112"/>
                <a:gridCol w="1008112"/>
                <a:gridCol w="864096"/>
                <a:gridCol w="792087"/>
              </a:tblGrid>
              <a:tr h="10801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Реализовано продукции в натуральном выражении, ц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СПРАВОЧНО: </a:t>
                      </a:r>
                      <a:b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пересчете на убойный вес (мясо), на молоко в зачетном весе (молокопродукты)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Полная себестоимость реализованной продукции,</a:t>
                      </a:r>
                      <a:b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Полная себестоимость</a:t>
                      </a:r>
                      <a:b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реализации</a:t>
                      </a:r>
                      <a:b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единицы продукции, </a:t>
                      </a:r>
                      <a:b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Выручка от</a:t>
                      </a:r>
                      <a:b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реализации</a:t>
                      </a:r>
                      <a:b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продукции,</a:t>
                      </a:r>
                      <a:b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b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единицы</a:t>
                      </a:r>
                      <a:b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продукции,</a:t>
                      </a:r>
                      <a:b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12357" marR="59312" marT="29656" marB="2965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12357" marR="59312" marT="29656" marB="2965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12357" marR="59312" marT="29656" marB="2965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12357" marR="59312" marT="29656" marB="2965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12357" marR="59312" marT="29656" marB="2965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12357" marR="59312" marT="29656" marB="2965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12357" marR="59312" marT="29656" marB="2965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12357" marR="59312" marT="29656" marB="2965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(стр.76100+ 76200+ 76300)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76000</a:t>
                      </a:r>
                    </a:p>
                  </a:txBody>
                  <a:tcPr marL="12357" marR="59312" marT="29656" marB="29656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363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Продукция первичной переработки (растениеводство):</a:t>
                      </a:r>
                      <a:br>
                        <a:rPr lang="ru-RU" sz="11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(стр.76110+ 76120+ 76130+ 76140+ 76150+ 76160+ 76169+ 76170+ 76180+ 76190)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76100</a:t>
                      </a:r>
                    </a:p>
                  </a:txBody>
                  <a:tcPr marL="12357" marR="59312" marT="29656" marB="29656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200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Продукция первичной переработки (животноводство)</a:t>
                      </a:r>
                      <a:br>
                        <a:rPr lang="ru-RU" sz="11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(стр.76210+ 76220+ 76230+ 76240+ 76250+ 76290)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76200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</a:tr>
              <a:tr h="51200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Продукция промышленной переработки:</a:t>
                      </a:r>
                      <a:br>
                        <a:rPr lang="ru-RU" sz="11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(стр.76310+ 76320+ 76330+ 76340+ 76350+ 76390)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76300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</a:tr>
            </a:tbl>
          </a:graphicData>
        </a:graphic>
      </p:graphicFrame>
      <p:grpSp>
        <p:nvGrpSpPr>
          <p:cNvPr id="22" name="Группа 21"/>
          <p:cNvGrpSpPr/>
          <p:nvPr/>
        </p:nvGrpSpPr>
        <p:grpSpPr>
          <a:xfrm>
            <a:off x="251520" y="1287622"/>
            <a:ext cx="2574204" cy="4013586"/>
            <a:chOff x="580564" y="1442584"/>
            <a:chExt cx="2574204" cy="4013586"/>
          </a:xfrm>
        </p:grpSpPr>
        <p:sp>
          <p:nvSpPr>
            <p:cNvPr id="23" name="TextBox 22"/>
            <p:cNvSpPr txBox="1"/>
            <p:nvPr/>
          </p:nvSpPr>
          <p:spPr>
            <a:xfrm>
              <a:off x="580564" y="1442584"/>
              <a:ext cx="2433160" cy="584775"/>
            </a:xfrm>
            <a:prstGeom prst="rect">
              <a:avLst/>
            </a:prstGeom>
            <a:ln w="508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Отражаем реализацию по видам продукции</a:t>
              </a:r>
              <a:endParaRPr lang="ru-RU" sz="1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>
              <a:off x="2668796" y="2027359"/>
              <a:ext cx="81998" cy="1772627"/>
            </a:xfrm>
            <a:prstGeom prst="line">
              <a:avLst/>
            </a:prstGeom>
            <a:ln w="508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2750794" y="3799986"/>
              <a:ext cx="26086" cy="1656184"/>
            </a:xfrm>
            <a:prstGeom prst="line">
              <a:avLst/>
            </a:prstGeom>
            <a:ln w="508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>
              <a:off x="2750794" y="5456170"/>
              <a:ext cx="364111" cy="0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>
              <a:off x="2790657" y="4703720"/>
              <a:ext cx="364111" cy="0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>
              <a:off x="2750794" y="3799986"/>
              <a:ext cx="373634" cy="0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13"/>
          <p:cNvGrpSpPr/>
          <p:nvPr/>
        </p:nvGrpSpPr>
        <p:grpSpPr>
          <a:xfrm>
            <a:off x="5186166" y="2758710"/>
            <a:ext cx="3024336" cy="3426015"/>
            <a:chOff x="1592400" y="1600711"/>
            <a:chExt cx="3024336" cy="3426015"/>
          </a:xfrm>
        </p:grpSpPr>
        <p:sp>
          <p:nvSpPr>
            <p:cNvPr id="15" name="TextBox 14"/>
            <p:cNvSpPr txBox="1"/>
            <p:nvPr/>
          </p:nvSpPr>
          <p:spPr>
            <a:xfrm>
              <a:off x="1592400" y="4380395"/>
              <a:ext cx="3024336" cy="646331"/>
            </a:xfrm>
            <a:prstGeom prst="rect">
              <a:avLst/>
            </a:prstGeom>
            <a:ln w="508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600" b="1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1200" dirty="0" smtClean="0"/>
                <a:t>Полная себестоимость по гр.5 не должна быть ниже производственной себестоимости из раздела 7-5 гр.5</a:t>
              </a:r>
              <a:endParaRPr lang="ru-RU" sz="1200" dirty="0"/>
            </a:p>
          </p:txBody>
        </p:sp>
        <p:cxnSp>
          <p:nvCxnSpPr>
            <p:cNvPr id="16" name="Прямая со стрелкой 15"/>
            <p:cNvCxnSpPr/>
            <p:nvPr/>
          </p:nvCxnSpPr>
          <p:spPr>
            <a:xfrm flipH="1" flipV="1">
              <a:off x="2274378" y="1600711"/>
              <a:ext cx="576065" cy="2779684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5935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8712968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224" y="5949280"/>
            <a:ext cx="611560" cy="67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32440" y="6345617"/>
            <a:ext cx="432048" cy="365125"/>
          </a:xfrm>
        </p:spPr>
        <p:txBody>
          <a:bodyPr/>
          <a:lstStyle/>
          <a:p>
            <a:fld id="{B91CC01A-89A4-4501-ACFC-BAEB72632031}" type="slidenum">
              <a:rPr lang="ru-RU" sz="16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14</a:t>
            </a:fld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856984" cy="5975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7-6. Реализация продуктов первичной и промышленной переработки сельскохозяйственного сырья за год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713636"/>
              </p:ext>
            </p:extLst>
          </p:nvPr>
        </p:nvGraphicFramePr>
        <p:xfrm>
          <a:off x="242040" y="1052736"/>
          <a:ext cx="7488832" cy="4163720"/>
        </p:xfrm>
        <a:graphic>
          <a:graphicData uri="http://schemas.openxmlformats.org/drawingml/2006/table">
            <a:tbl>
              <a:tblPr/>
              <a:tblGrid>
                <a:gridCol w="4104456"/>
                <a:gridCol w="504056"/>
                <a:gridCol w="1368152"/>
                <a:gridCol w="1512168"/>
              </a:tblGrid>
              <a:tr h="5821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Реализовано продукции в натуральном выражении, ц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СПРАВОЧНО: </a:t>
                      </a:r>
                      <a:b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пересчете на убойный вес (мясо), на молоко в зачетном весе (молокопродукты)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361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2996" marR="14380" marT="7190" marB="719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2996" marR="14380" marT="7190" marB="719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996" marR="14380" marT="7190" marB="719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996" marR="14380" marT="7190" marB="719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777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Продукция первичной переработки (животноводство)</a:t>
                      </a:r>
                      <a:b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(стр.76210+ 76220+ 76230+ 76240+ 76250+ 76290)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76200</a:t>
                      </a:r>
                    </a:p>
                  </a:txBody>
                  <a:tcPr marL="2996" marR="14380" marT="7190" marB="71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46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молоко питьевое пастеризованное</a:t>
                      </a:r>
                    </a:p>
                  </a:txBody>
                  <a:tcPr marL="19472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76210</a:t>
                      </a:r>
                    </a:p>
                  </a:txBody>
                  <a:tcPr marL="2996" marR="14380" marT="7190" marB="71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</a:tr>
              <a:tr h="2412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Продукция промышленной переработки:</a:t>
                      </a:r>
                      <a:b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(стр.76310+ 76320+ 76330+ 76340+ 76350+ 76390)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76300</a:t>
                      </a:r>
                    </a:p>
                  </a:txBody>
                  <a:tcPr marL="2996" marR="14380" marT="7190" marB="71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83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производство молока (кроме сырого и пастеризованного) и молочной продукции</a:t>
                      </a:r>
                      <a:b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(стр.76351+ 76352+ 76353+ 76354+ 76355+ 76356+ 76357+ 76358)</a:t>
                      </a:r>
                    </a:p>
                  </a:txBody>
                  <a:tcPr marL="19472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76350</a:t>
                      </a:r>
                    </a:p>
                  </a:txBody>
                  <a:tcPr marL="2996" marR="14380" marT="7190" marB="71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</a:tr>
              <a:tr h="2704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b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молоко, кроме сырого и пастеризованного, разной степени обработки</a:t>
                      </a:r>
                    </a:p>
                  </a:txBody>
                  <a:tcPr marL="38945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76351</a:t>
                      </a:r>
                    </a:p>
                  </a:txBody>
                  <a:tcPr marL="2996" marR="14380" marT="7190" marB="71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1146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сливки</a:t>
                      </a:r>
                    </a:p>
                  </a:txBody>
                  <a:tcPr marL="38945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76352</a:t>
                      </a:r>
                    </a:p>
                  </a:txBody>
                  <a:tcPr marL="2996" marR="14380" marT="7190" marB="71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1925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молоко и сливки сухие, сублимированные, </a:t>
                      </a:r>
                      <a:b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цельные</a:t>
                      </a:r>
                    </a:p>
                  </a:txBody>
                  <a:tcPr marL="38945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76353</a:t>
                      </a:r>
                    </a:p>
                  </a:txBody>
                  <a:tcPr marL="2996" marR="14380" marT="7190" marB="71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1146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масло сливочное</a:t>
                      </a:r>
                    </a:p>
                  </a:txBody>
                  <a:tcPr marL="38945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76354</a:t>
                      </a:r>
                    </a:p>
                  </a:txBody>
                  <a:tcPr marL="2996" marR="14380" marT="7190" marB="71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2704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пасты масляные, масло топленое, жир молочный, спреды и смеси топленые сливочно-растительные</a:t>
                      </a:r>
                    </a:p>
                  </a:txBody>
                  <a:tcPr marL="38945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76355</a:t>
                      </a:r>
                    </a:p>
                  </a:txBody>
                  <a:tcPr marL="2996" marR="14380" marT="7190" marB="71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2704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сыры (мягкие, полутвердые, твердые, сверхтвердые, сухие, рассольные, плавленые, сывороточно-альбуминные)</a:t>
                      </a:r>
                    </a:p>
                  </a:txBody>
                  <a:tcPr marL="38945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76356</a:t>
                      </a:r>
                    </a:p>
                  </a:txBody>
                  <a:tcPr marL="2996" marR="14380" marT="7190" marB="71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1146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продукты сырные и творог</a:t>
                      </a:r>
                    </a:p>
                  </a:txBody>
                  <a:tcPr marL="38945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76357</a:t>
                      </a:r>
                    </a:p>
                  </a:txBody>
                  <a:tcPr marL="2996" marR="14380" marT="7190" marB="71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1146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молочная продукция прочая</a:t>
                      </a:r>
                    </a:p>
                  </a:txBody>
                  <a:tcPr marL="38945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76358</a:t>
                      </a:r>
                    </a:p>
                  </a:txBody>
                  <a:tcPr marL="2996" marR="14380" marT="7190" marB="71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</a:tbl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5004048" y="1988840"/>
            <a:ext cx="3510644" cy="4633133"/>
            <a:chOff x="1187625" y="741922"/>
            <a:chExt cx="3510644" cy="4633133"/>
          </a:xfrm>
        </p:grpSpPr>
        <p:sp>
          <p:nvSpPr>
            <p:cNvPr id="16" name="TextBox 15"/>
            <p:cNvSpPr txBox="1"/>
            <p:nvPr/>
          </p:nvSpPr>
          <p:spPr>
            <a:xfrm>
              <a:off x="1187625" y="3990060"/>
              <a:ext cx="3510644" cy="1384995"/>
            </a:xfrm>
            <a:prstGeom prst="rect">
              <a:avLst/>
            </a:prstGeom>
            <a:ln w="508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600" b="1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1200" dirty="0" smtClean="0"/>
                <a:t>В зачётный вес переводим на </a:t>
              </a:r>
              <a:r>
                <a:rPr lang="ru-RU" sz="1200" dirty="0"/>
                <a:t>основании коэффициентов перевода, установленных постановлением Федеральной службы государственной статистики от 25.12.2006 №</a:t>
              </a:r>
              <a:r>
                <a:rPr lang="ru-RU" sz="1200" dirty="0" smtClean="0"/>
                <a:t>82 либо  приложением 4 рекомендаций Коллегии Евразийской экономической комиссии от 24.12.2014 № 22</a:t>
              </a:r>
              <a:endParaRPr lang="ru-RU" sz="1200" dirty="0"/>
            </a:p>
          </p:txBody>
        </p:sp>
        <p:cxnSp>
          <p:nvCxnSpPr>
            <p:cNvPr id="17" name="Прямая со стрелкой 16"/>
            <p:cNvCxnSpPr/>
            <p:nvPr/>
          </p:nvCxnSpPr>
          <p:spPr>
            <a:xfrm flipH="1" flipV="1">
              <a:off x="3347865" y="741922"/>
              <a:ext cx="954360" cy="3248138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395536" y="5871748"/>
            <a:ext cx="2448272" cy="33855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ru-RU" dirty="0" smtClean="0">
                <a:solidFill>
                  <a:srgbClr val="00B0F0"/>
                </a:solidFill>
              </a:rPr>
              <a:t>Молочная продукция</a:t>
            </a:r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57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8712968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224" y="5949280"/>
            <a:ext cx="611560" cy="67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32440" y="6345617"/>
            <a:ext cx="432048" cy="365125"/>
          </a:xfrm>
        </p:spPr>
        <p:txBody>
          <a:bodyPr/>
          <a:lstStyle/>
          <a:p>
            <a:fld id="{B91CC01A-89A4-4501-ACFC-BAEB72632031}" type="slidenum">
              <a:rPr lang="ru-RU" sz="16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</a:t>
            </a:fld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856984" cy="5975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7-6. Реализация продуктов первичной и промышленной переработки сельскохозяйственного сырья за год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022087"/>
              </p:ext>
            </p:extLst>
          </p:nvPr>
        </p:nvGraphicFramePr>
        <p:xfrm>
          <a:off x="341783" y="1124744"/>
          <a:ext cx="6678489" cy="4407622"/>
        </p:xfrm>
        <a:graphic>
          <a:graphicData uri="http://schemas.openxmlformats.org/drawingml/2006/table">
            <a:tbl>
              <a:tblPr/>
              <a:tblGrid>
                <a:gridCol w="3726161"/>
                <a:gridCol w="506326"/>
                <a:gridCol w="1005842"/>
                <a:gridCol w="1440160"/>
              </a:tblGrid>
              <a:tr h="6654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Реализовано продукции в натуральном выражении, ц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СПРАВОЧНО: </a:t>
                      </a:r>
                      <a:b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пересчете на убойный вес (мясо), на молоко в зачетном весе (молокопродукты)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330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2996" marR="14380" marT="7190" marB="719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2996" marR="14380" marT="7190" marB="719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996" marR="14380" marT="7190" marB="719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996" marR="14380" marT="7190" marB="719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84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Продукция первичной переработки (животноводство)</a:t>
                      </a:r>
                      <a:br>
                        <a:rPr lang="ru-RU" sz="11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(стр.76210+ 76220+ 76230+ 76240+ 76250+ 76290)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76200</a:t>
                      </a:r>
                    </a:p>
                  </a:txBody>
                  <a:tcPr marL="2996" marR="14380" marT="7190" marB="71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2996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51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b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мясо крупного рогатого скота (говядина) парное, охлажденное, замороженное</a:t>
                      </a:r>
                    </a:p>
                  </a:txBody>
                  <a:tcPr marL="38945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76221</a:t>
                      </a:r>
                    </a:p>
                  </a:txBody>
                  <a:tcPr marL="2996" marR="14380" marT="7190" marB="71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</a:tr>
              <a:tr h="1293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свинина парная, охлажденная, замороженная</a:t>
                      </a:r>
                    </a:p>
                  </a:txBody>
                  <a:tcPr marL="38945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76222</a:t>
                      </a:r>
                    </a:p>
                  </a:txBody>
                  <a:tcPr marL="2996" marR="14380" marT="7190" marB="71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</a:tr>
              <a:tr h="2172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баранина и козлятина парная, охлажденная, замороженная</a:t>
                      </a:r>
                    </a:p>
                  </a:txBody>
                  <a:tcPr marL="38945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76223</a:t>
                      </a:r>
                    </a:p>
                  </a:txBody>
                  <a:tcPr marL="2996" marR="14380" marT="7190" marB="71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</a:tr>
              <a:tr h="2172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мясо сельскохозяйственной птицы свежее, охлажденное, замороженное</a:t>
                      </a:r>
                    </a:p>
                  </a:txBody>
                  <a:tcPr marL="38945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76224</a:t>
                      </a:r>
                    </a:p>
                  </a:txBody>
                  <a:tcPr marL="2996" marR="14380" marT="7190" marB="71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</a:tr>
              <a:tr h="2172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прочее мясо сельскохозяйственных животных, охлажденные, замороженные</a:t>
                      </a:r>
                    </a:p>
                  </a:txBody>
                  <a:tcPr marL="38945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76225</a:t>
                      </a:r>
                    </a:p>
                  </a:txBody>
                  <a:tcPr marL="2996" marR="14380" marT="7190" marB="71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</a:tr>
              <a:tr h="2172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мясо северных оленей, свежее, охлажденное, замороженное</a:t>
                      </a:r>
                    </a:p>
                  </a:txBody>
                  <a:tcPr marL="58417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76225.1</a:t>
                      </a:r>
                    </a:p>
                  </a:txBody>
                  <a:tcPr marL="2996" marR="14380" marT="7190" marB="71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</a:tr>
              <a:tr h="3051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пищевые субпродукты сельскохозяйственных животных и птицы парные, охлажденные, замороженные</a:t>
                      </a:r>
                    </a:p>
                  </a:txBody>
                  <a:tcPr marL="38945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76229</a:t>
                      </a:r>
                    </a:p>
                  </a:txBody>
                  <a:tcPr marL="2996" marR="14380" marT="7190" marB="71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3051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мясо и мясные продукты, пищевые субпродукты сельскохозяйственных животных и птицы соленые, в рассоле или сушеные</a:t>
                      </a:r>
                    </a:p>
                  </a:txBody>
                  <a:tcPr marL="19472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76230</a:t>
                      </a:r>
                    </a:p>
                  </a:txBody>
                  <a:tcPr marL="2996" marR="14380" marT="7190" marB="71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1293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масла и жиры животные и их фракции прочие</a:t>
                      </a:r>
                    </a:p>
                  </a:txBody>
                  <a:tcPr marL="19472" marR="14380" marT="7190" marB="719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76240</a:t>
                      </a:r>
                    </a:p>
                  </a:txBody>
                  <a:tcPr marL="2996" marR="14380" marT="7190" marB="71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996" marR="14380" marT="7190" marB="719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</a:tbl>
          </a:graphicData>
        </a:graphic>
      </p:graphicFrame>
      <p:grpSp>
        <p:nvGrpSpPr>
          <p:cNvPr id="17" name="Группа 16"/>
          <p:cNvGrpSpPr/>
          <p:nvPr/>
        </p:nvGrpSpPr>
        <p:grpSpPr>
          <a:xfrm>
            <a:off x="4990491" y="2132856"/>
            <a:ext cx="3510644" cy="4472206"/>
            <a:chOff x="1187625" y="902849"/>
            <a:chExt cx="3510644" cy="4472206"/>
          </a:xfrm>
        </p:grpSpPr>
        <p:sp>
          <p:nvSpPr>
            <p:cNvPr id="18" name="TextBox 17"/>
            <p:cNvSpPr txBox="1"/>
            <p:nvPr/>
          </p:nvSpPr>
          <p:spPr>
            <a:xfrm>
              <a:off x="1187625" y="3990060"/>
              <a:ext cx="3510644" cy="1384995"/>
            </a:xfrm>
            <a:prstGeom prst="rect">
              <a:avLst/>
            </a:prstGeom>
            <a:ln w="508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600" b="1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1200" dirty="0" smtClean="0"/>
                <a:t>В убойный вес переводим на </a:t>
              </a:r>
              <a:r>
                <a:rPr lang="ru-RU" sz="1200" dirty="0"/>
                <a:t>основании коэффициентов перевода, установленных постановлением Федеральной службы государственной статистики от 25.12.2006 №</a:t>
              </a:r>
              <a:r>
                <a:rPr lang="ru-RU" sz="1200" dirty="0" smtClean="0"/>
                <a:t>82 либо  приложением 4 рекомендаций Коллегии Евразийской экономической комиссии от 24.12.2014 № 22</a:t>
              </a:r>
              <a:endParaRPr lang="ru-RU" sz="1200" dirty="0"/>
            </a:p>
          </p:txBody>
        </p:sp>
        <p:cxnSp>
          <p:nvCxnSpPr>
            <p:cNvPr id="19" name="Прямая со стрелкой 18"/>
            <p:cNvCxnSpPr/>
            <p:nvPr/>
          </p:nvCxnSpPr>
          <p:spPr>
            <a:xfrm flipH="1" flipV="1">
              <a:off x="2713350" y="902849"/>
              <a:ext cx="1224137" cy="3087212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395536" y="5871748"/>
            <a:ext cx="2448272" cy="338554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Мясная продукция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14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568952" cy="53285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7-6. Реализация продуктов первичной и промышленной переработки сельскохозяйственного сырья за год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Ошибки, которые нужно править: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разных коэффициентов перевода в зачётный вес по молоку или убойный вес по мясу в разделах формы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Объём реализованной продукции в несколько раз больше или меньше, чем объём произведённой раздел 7-5 (товарность)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Полная себестоимость по гр. 5, меньше чем производственная себестоимость по гр. 5 раздел 7-5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8712968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224" y="5949280"/>
            <a:ext cx="611560" cy="67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32440" y="6345617"/>
            <a:ext cx="432048" cy="365125"/>
          </a:xfrm>
        </p:spPr>
        <p:txBody>
          <a:bodyPr/>
          <a:lstStyle/>
          <a:p>
            <a:fld id="{B91CC01A-89A4-4501-ACFC-BAEB72632031}" type="slidenum">
              <a:rPr lang="ru-RU" sz="16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16</a:t>
            </a:fld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77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8712968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224" y="5949280"/>
            <a:ext cx="611560" cy="67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32440" y="6345617"/>
            <a:ext cx="432048" cy="365125"/>
          </a:xfrm>
        </p:spPr>
        <p:txBody>
          <a:bodyPr/>
          <a:lstStyle/>
          <a:p>
            <a:fld id="{B91CC01A-89A4-4501-ACFC-BAEB72632031}" type="slidenum">
              <a:rPr lang="ru-RU" sz="16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17</a:t>
            </a:fld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7920880" cy="5975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7-7.  Реализация покупных товаров, выполнение работ и оказание услуг (на сторону)	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334677"/>
              </p:ext>
            </p:extLst>
          </p:nvPr>
        </p:nvGraphicFramePr>
        <p:xfrm>
          <a:off x="323528" y="1972166"/>
          <a:ext cx="8568951" cy="2982580"/>
        </p:xfrm>
        <a:graphic>
          <a:graphicData uri="http://schemas.openxmlformats.org/drawingml/2006/table">
            <a:tbl>
              <a:tblPr/>
              <a:tblGrid>
                <a:gridCol w="3967107"/>
                <a:gridCol w="634737"/>
                <a:gridCol w="1586843"/>
                <a:gridCol w="1190132"/>
                <a:gridCol w="1190132"/>
              </a:tblGrid>
              <a:tr h="6540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12095" marR="58056" marT="29028" marB="290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</a:txBody>
                  <a:tcPr marL="12095" marR="58056" marT="29028" marB="290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Затраты на выполнение работ и оказание услуг (на сторону),</a:t>
                      </a:r>
                      <a:b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</a:t>
                      </a:r>
                    </a:p>
                  </a:txBody>
                  <a:tcPr marL="12095" marR="58056" marT="29028" marB="290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Себестоимость продаж (по работам и услугам),</a:t>
                      </a:r>
                      <a:b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</a:t>
                      </a:r>
                    </a:p>
                  </a:txBody>
                  <a:tcPr marL="12095" marR="58056" marT="29028" marB="290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Выручка от реализации по работам и услугам,</a:t>
                      </a:r>
                      <a:b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</a:t>
                      </a:r>
                    </a:p>
                  </a:txBody>
                  <a:tcPr marL="12095" marR="58056" marT="29028" marB="290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38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12095" marR="58056" marT="29028" marB="290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12095" marR="58056" marT="29028" marB="290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12095" marR="58056" marT="29028" marB="290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12095" marR="58056" marT="29028" marB="290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12095" marR="58056" marT="29028" marB="290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06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по организации</a:t>
                      </a:r>
                      <a:br>
                        <a:rPr lang="ru-RU" sz="10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(стр.77100+ 77200)</a:t>
                      </a:r>
                    </a:p>
                  </a:txBody>
                  <a:tcPr marL="12095" marR="58056" marT="29028" marB="290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77000</a:t>
                      </a:r>
                    </a:p>
                  </a:txBody>
                  <a:tcPr marL="12095" marR="58056" marT="29028" marB="29028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095" marR="58056" marT="29028" marB="2902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095" marR="58056" marT="29028" marB="2902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095" marR="58056" marT="29028" marB="2902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</a:tr>
              <a:tr h="781081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Услуги в области растениеводства, животноводства, рыбоводства и переработки сельскохозяйственной продукции, кроме ветеринарных услуг</a:t>
                      </a:r>
                      <a:b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(стр.77110+ 77120+ 77130+ 77140+ 77150+ 77160)</a:t>
                      </a:r>
                    </a:p>
                  </a:txBody>
                  <a:tcPr marL="12095" marR="58056" marT="29028" marB="290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77100</a:t>
                      </a:r>
                    </a:p>
                  </a:txBody>
                  <a:tcPr marL="12095" marR="58056" marT="29028" marB="29028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095" marR="58056" marT="29028" marB="2902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095" marR="58056" marT="29028" marB="2902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095" marR="58056" marT="29028" marB="2902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</a:tr>
              <a:tr h="527071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услуги по переработке и консервированию, тепловой обработке и прочим способам переработки сельскохозяйственной продукции</a:t>
                      </a:r>
                      <a:b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(в том числе на давальческой основе)</a:t>
                      </a:r>
                    </a:p>
                  </a:txBody>
                  <a:tcPr marL="78618" marR="58056" marT="29028" marB="290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77160</a:t>
                      </a:r>
                    </a:p>
                  </a:txBody>
                  <a:tcPr marL="12095" marR="58056" marT="29028" marB="29028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095" marR="58056" marT="29028" marB="2902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095" marR="58056" marT="29028" marB="2902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095" marR="58056" marT="29028" marB="2902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F"/>
                    </a:solidFill>
                  </a:tcPr>
                </a:tc>
              </a:tr>
              <a:tr h="400066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Реализация покупных товаров, прочие работы и услуги, выполненные на сторону, не включенные в другие группировки</a:t>
                      </a:r>
                    </a:p>
                  </a:txBody>
                  <a:tcPr marL="12095" marR="58056" marT="29028" marB="290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77200</a:t>
                      </a:r>
                    </a:p>
                  </a:txBody>
                  <a:tcPr marL="12095" marR="58056" marT="29028" marB="29028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095" marR="58056" marT="29028" marB="2902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095" marR="58056" marT="29028" marB="2902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095" marR="58056" marT="29028" marB="2902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F"/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70620" y="1340767"/>
            <a:ext cx="7529535" cy="523220"/>
          </a:xfrm>
          <a:prstGeom prst="rect">
            <a:avLst/>
          </a:prstGeom>
          <a:ln w="50800"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В разделе отражаются затраты, полная себестоимость реализации и выручка по прочим работам и услугам, не отраженным в других разделах формы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32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C01A-89A4-4501-ACFC-BAEB72632031}" type="slidenum">
              <a:rPr lang="ru-RU" smtClean="0"/>
              <a:t>18</a:t>
            </a:fld>
            <a:endParaRPr lang="ru-RU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2791885" y="5589240"/>
            <a:ext cx="3779031" cy="5760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Users\User\Desktop\pk9FghW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08720"/>
            <a:ext cx="6267474" cy="417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62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8424936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Форма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7-АПК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утверждена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Минсельхоза России от 17.03.2021 №132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формы отчёта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финансово-экономическом состоянии товаропроизводителей агропромышленного комплекса, сельскохозяйственных товаропроизводителей, получателей средств, производителей зерновых культур и сроков его представления за 2021 год»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8712968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224" y="5949280"/>
            <a:ext cx="611560" cy="67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32440" y="6345617"/>
            <a:ext cx="432048" cy="365125"/>
          </a:xfrm>
        </p:spPr>
        <p:txBody>
          <a:bodyPr/>
          <a:lstStyle/>
          <a:p>
            <a:fld id="{B91CC01A-89A4-4501-ACFC-BAEB72632031}" type="slidenum">
              <a:rPr lang="ru-RU" sz="16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fld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89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8712968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224" y="5949280"/>
            <a:ext cx="611560" cy="67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09778" y="6345617"/>
            <a:ext cx="454710" cy="365125"/>
          </a:xfrm>
        </p:spPr>
        <p:txBody>
          <a:bodyPr/>
          <a:lstStyle/>
          <a:p>
            <a:fld id="{B91CC01A-89A4-4501-ACFC-BAEB72632031}" type="slidenum">
              <a:rPr lang="ru-RU" sz="16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fld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371674"/>
              </p:ext>
            </p:extLst>
          </p:nvPr>
        </p:nvGraphicFramePr>
        <p:xfrm>
          <a:off x="827584" y="1916831"/>
          <a:ext cx="7920881" cy="3312505"/>
        </p:xfrm>
        <a:graphic>
          <a:graphicData uri="http://schemas.openxmlformats.org/drawingml/2006/table">
            <a:tbl>
              <a:tblPr/>
              <a:tblGrid>
                <a:gridCol w="2088231"/>
                <a:gridCol w="682888"/>
                <a:gridCol w="856312"/>
                <a:gridCol w="862257"/>
                <a:gridCol w="856312"/>
                <a:gridCol w="856312"/>
                <a:gridCol w="862257"/>
                <a:gridCol w="856312"/>
              </a:tblGrid>
              <a:tr h="22938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организаций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25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прибыльные</a:t>
                      </a:r>
                      <a:b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(стр.71700 &gt;= 0)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убыточные</a:t>
                      </a:r>
                      <a:b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(стр.71700 &lt; 0)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78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фактически</a:t>
                      </a:r>
                      <a:b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2020 г.</a:t>
                      </a:r>
                      <a:b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(гр.5+ 7)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ожидается</a:t>
                      </a:r>
                      <a:b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2021 г.</a:t>
                      </a:r>
                      <a:b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(гр.6+ 8)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фактически</a:t>
                      </a:r>
                      <a:b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2020 г.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ожидается</a:t>
                      </a:r>
                      <a:b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2021 г.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фактически</a:t>
                      </a:r>
                      <a:b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2020 г.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ожидается</a:t>
                      </a:r>
                      <a:b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2021 г.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93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05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организаций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71100</a:t>
                      </a:r>
                    </a:p>
                  </a:txBody>
                  <a:tcPr marL="12357" marR="59312" marT="29656" marB="29656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3105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Выручка 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71200</a:t>
                      </a:r>
                    </a:p>
                  </a:txBody>
                  <a:tcPr marL="12357" marR="59312" marT="29656" marB="29656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F"/>
                    </a:solidFill>
                  </a:tcPr>
                </a:tc>
              </a:tr>
              <a:tr h="3105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Себестоимость продаж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71310</a:t>
                      </a:r>
                    </a:p>
                  </a:txBody>
                  <a:tcPr marL="12357" marR="59312" marT="29656" marB="29656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C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C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A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A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A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AF0"/>
                    </a:solidFill>
                  </a:tcPr>
                </a:tc>
              </a:tr>
              <a:tr h="3105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Коммерческие расходы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71320</a:t>
                      </a:r>
                    </a:p>
                  </a:txBody>
                  <a:tcPr marL="12357" marR="59312" marT="29656" marB="29656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C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C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A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A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A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AF0"/>
                    </a:solidFill>
                  </a:tcPr>
                </a:tc>
              </a:tr>
              <a:tr h="3105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Управленческие расходы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71330</a:t>
                      </a:r>
                    </a:p>
                  </a:txBody>
                  <a:tcPr marL="12357" marR="59312" marT="29656" marB="29656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C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C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A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A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A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AF0"/>
                    </a:solidFill>
                  </a:tcPr>
                </a:tc>
              </a:tr>
              <a:tr h="2293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Прибыль (убыток) от продаж</a:t>
                      </a:r>
                      <a:br>
                        <a:rPr lang="ru-RU" sz="6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6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(стр.71200+ 71310+ 71320+ 71330)</a:t>
                      </a:r>
                    </a:p>
                  </a:txBody>
                  <a:tcPr marL="12357" marR="59312" marT="29656" marB="2965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71400</a:t>
                      </a:r>
                    </a:p>
                  </a:txBody>
                  <a:tcPr marL="12357" marR="59312" marT="29656" marB="29656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2357" marR="59312" marT="29656" marB="2965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C0"/>
                    </a:solidFill>
                  </a:tcPr>
                </a:tc>
              </a:tr>
            </a:tbl>
          </a:graphicData>
        </a:graphic>
      </p:graphicFrame>
      <p:grpSp>
        <p:nvGrpSpPr>
          <p:cNvPr id="10" name="Группа 9"/>
          <p:cNvGrpSpPr/>
          <p:nvPr/>
        </p:nvGrpSpPr>
        <p:grpSpPr>
          <a:xfrm>
            <a:off x="2627783" y="1547368"/>
            <a:ext cx="5881995" cy="1017536"/>
            <a:chOff x="3811514" y="1636233"/>
            <a:chExt cx="5378477" cy="1017536"/>
          </a:xfrm>
        </p:grpSpPr>
        <p:sp>
          <p:nvSpPr>
            <p:cNvPr id="12" name="TextBox 11"/>
            <p:cNvSpPr txBox="1"/>
            <p:nvPr/>
          </p:nvSpPr>
          <p:spPr>
            <a:xfrm>
              <a:off x="3811514" y="1636233"/>
              <a:ext cx="5378477" cy="338554"/>
            </a:xfrm>
            <a:prstGeom prst="rect">
              <a:avLst/>
            </a:prstGeom>
            <a:ln w="508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ru-RU" sz="160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Заполняем из «Отчёта о финансовых результатах» за 2020 год</a:t>
              </a:r>
              <a:endParaRPr lang="ru-RU" sz="1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" name="Прямая со стрелкой 12"/>
            <p:cNvCxnSpPr>
              <a:stCxn id="12" idx="2"/>
            </p:cNvCxnSpPr>
            <p:nvPr/>
          </p:nvCxnSpPr>
          <p:spPr>
            <a:xfrm flipH="1">
              <a:off x="6500752" y="1974787"/>
              <a:ext cx="1" cy="678982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>
              <a:off x="7103709" y="1974787"/>
              <a:ext cx="1053502" cy="678982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Группа 26"/>
          <p:cNvGrpSpPr/>
          <p:nvPr/>
        </p:nvGrpSpPr>
        <p:grpSpPr>
          <a:xfrm>
            <a:off x="1886348" y="3501008"/>
            <a:ext cx="6984776" cy="2312967"/>
            <a:chOff x="3826844" y="-938608"/>
            <a:chExt cx="6096307" cy="2312967"/>
          </a:xfrm>
        </p:grpSpPr>
        <p:sp>
          <p:nvSpPr>
            <p:cNvPr id="28" name="TextBox 27"/>
            <p:cNvSpPr txBox="1"/>
            <p:nvPr/>
          </p:nvSpPr>
          <p:spPr>
            <a:xfrm>
              <a:off x="3826844" y="789584"/>
              <a:ext cx="6096307" cy="584775"/>
            </a:xfrm>
            <a:prstGeom prst="rect">
              <a:avLst/>
            </a:prstGeom>
            <a:ln w="508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Заполняем из «Отчёта о финансовых результатах» за 9 месяцев 2021 года</a:t>
              </a:r>
            </a:p>
            <a:p>
              <a:r>
                <a:rPr lang="ru-RU" sz="160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 прогнозные значения за 4 квартал 2021 года</a:t>
              </a:r>
              <a:endParaRPr lang="ru-RU" sz="1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9" name="Прямая со стрелкой 28"/>
            <p:cNvCxnSpPr/>
            <p:nvPr/>
          </p:nvCxnSpPr>
          <p:spPr>
            <a:xfrm flipH="1" flipV="1">
              <a:off x="7911997" y="-938608"/>
              <a:ext cx="482044" cy="1728194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29"/>
            <p:cNvCxnSpPr/>
            <p:nvPr/>
          </p:nvCxnSpPr>
          <p:spPr>
            <a:xfrm flipV="1">
              <a:off x="9123115" y="-938608"/>
              <a:ext cx="234398" cy="1728192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8424936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7-1. Финансовые результаты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71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8424936" cy="48965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7-1. Финансовые результаты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Ошибки, которые нужно править: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раздела меньше, чем в «Отчёте о финансовых результатах»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Неправильно перенесены данные из отчёта за предыдущий год (отчёт 2020 года)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Предприятие отнесено не к тому типу, прибыльное или убыточное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Строки в том числе больше строк всего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8712968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224" y="5949280"/>
            <a:ext cx="611560" cy="67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32440" y="6345617"/>
            <a:ext cx="432048" cy="365125"/>
          </a:xfrm>
        </p:spPr>
        <p:txBody>
          <a:bodyPr/>
          <a:lstStyle/>
          <a:p>
            <a:fld id="{B91CC01A-89A4-4501-ACFC-BAEB72632031}" type="slidenum">
              <a:rPr lang="ru-RU" sz="16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fld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71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8424936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7-1. Финансовые результаты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Возможная ошибка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Выручка и себестоимость может не идти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разделами 7-6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7-7 формы на промышленную продукцию (лес, пиломатериалы)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3"/>
            <a:ext cx="8712968" cy="3600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224" y="5949280"/>
            <a:ext cx="611560" cy="67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76456" y="6345617"/>
            <a:ext cx="288032" cy="365125"/>
          </a:xfrm>
        </p:spPr>
        <p:txBody>
          <a:bodyPr/>
          <a:lstStyle/>
          <a:p>
            <a:fld id="{B91CC01A-89A4-4501-ACFC-BAEB72632031}" type="slidenum">
              <a:rPr lang="ru-RU" sz="16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fld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15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8712968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224" y="5949280"/>
            <a:ext cx="611560" cy="67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76456" y="6345617"/>
            <a:ext cx="288032" cy="365125"/>
          </a:xfrm>
        </p:spPr>
        <p:txBody>
          <a:bodyPr/>
          <a:lstStyle/>
          <a:p>
            <a:fld id="{B91CC01A-89A4-4501-ACFC-BAEB72632031}" type="slidenum">
              <a:rPr lang="ru-RU" sz="16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fld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856984" cy="5975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7-4. Приобретение и использование сельскохозяйственной продукции (сырья) для первичной и промышленной переработки за год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691996"/>
              </p:ext>
            </p:extLst>
          </p:nvPr>
        </p:nvGraphicFramePr>
        <p:xfrm>
          <a:off x="467545" y="1325662"/>
          <a:ext cx="8496943" cy="4407580"/>
        </p:xfrm>
        <a:graphic>
          <a:graphicData uri="http://schemas.openxmlformats.org/drawingml/2006/table">
            <a:tbl>
              <a:tblPr/>
              <a:tblGrid>
                <a:gridCol w="2796876"/>
                <a:gridCol w="521086"/>
                <a:gridCol w="818848"/>
                <a:gridCol w="744408"/>
                <a:gridCol w="893289"/>
                <a:gridCol w="744408"/>
                <a:gridCol w="675815"/>
                <a:gridCol w="823993"/>
                <a:gridCol w="478220"/>
              </a:tblGrid>
              <a:tr h="61746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Направлено на переработку сырья</a:t>
                      </a:r>
                      <a:b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(без учета сырья на давальческой основе), ц***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 переработанного сельскохозяйственного сырья,</a:t>
                      </a:r>
                      <a:b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</a:t>
                      </a:r>
                      <a:r>
                        <a:rPr lang="ru-RU" sz="1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****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b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единицы покупного</a:t>
                      </a:r>
                      <a:b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сырья,</a:t>
                      </a:r>
                      <a:b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endParaRPr lang="ru-RU" sz="1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Сырье на давальческой основе</a:t>
                      </a:r>
                      <a:b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(кроме граф 3 и 4), ц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74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собственного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покупного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собственного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покупного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переданное на переработку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принятое на переработку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70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7097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(стр.74100+ 74200+ 74300+ 74400+ 74500)</a:t>
                      </a:r>
                    </a:p>
                  </a:txBody>
                  <a:tcPr marL="9659" marR="46364" marT="23182" marB="2318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74000</a:t>
                      </a:r>
                    </a:p>
                  </a:txBody>
                  <a:tcPr marL="9659" marR="46364" marT="23182" marB="23182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659" marR="46364" marT="23182" marB="2318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659" marR="46364" marT="23182" marB="2318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400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Продукция растениеводства: </a:t>
                      </a:r>
                      <a:b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(стр.74110+ 74120+ 74130+ 74140+ 74150+ 74160+ 74190)</a:t>
                      </a:r>
                    </a:p>
                  </a:txBody>
                  <a:tcPr marL="9659" marR="46364" marT="23182" marB="2318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74100</a:t>
                      </a:r>
                    </a:p>
                  </a:txBody>
                  <a:tcPr marL="9659" marR="46364" marT="23182" marB="23182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659" marR="46364" marT="23182" marB="2318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659" marR="46364" marT="23182" marB="2318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6436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dirty="0">
                          <a:effectLst/>
                          <a:latin typeface="Times New Roman"/>
                        </a:rPr>
                        <a:t>2. Продукция животноводства:</a:t>
                      </a:r>
                      <a:br>
                        <a:rPr lang="ru-RU" sz="1000" b="1" i="0" dirty="0">
                          <a:effectLst/>
                          <a:latin typeface="Times New Roman"/>
                        </a:rPr>
                      </a:br>
                      <a:r>
                        <a:rPr lang="ru-RU" sz="1000" b="1" i="0" dirty="0">
                          <a:effectLst/>
                          <a:latin typeface="Times New Roman"/>
                        </a:rPr>
                        <a:t>(стр.74210+ 74220+ 74230+ 74240+ 74250+ 74290)</a:t>
                      </a:r>
                    </a:p>
                  </a:txBody>
                  <a:tcPr marL="190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>
                          <a:effectLst/>
                          <a:latin typeface="Times New Roman"/>
                        </a:rPr>
                        <a:t>74200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</a:tr>
              <a:tr h="65989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dirty="0">
                          <a:effectLst/>
                          <a:latin typeface="Times New Roman"/>
                        </a:rPr>
                        <a:t>3. Продукция первичной переработки сельскохозяйственного сырья:</a:t>
                      </a:r>
                      <a:br>
                        <a:rPr lang="ru-RU" sz="1000" b="1" i="0" dirty="0">
                          <a:effectLst/>
                          <a:latin typeface="Times New Roman"/>
                        </a:rPr>
                      </a:br>
                      <a:r>
                        <a:rPr lang="ru-RU" sz="1000" b="1" i="0" dirty="0">
                          <a:effectLst/>
                          <a:latin typeface="Times New Roman"/>
                        </a:rPr>
                        <a:t>(стр.74310+ 74320+ 74330+ 74340+ 74350+ 74390)</a:t>
                      </a:r>
                    </a:p>
                  </a:txBody>
                  <a:tcPr marL="190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dirty="0">
                          <a:effectLst/>
                          <a:latin typeface="Times New Roman"/>
                        </a:rPr>
                        <a:t>74300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516436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dirty="0">
                          <a:effectLst/>
                          <a:latin typeface="Times New Roman"/>
                        </a:rPr>
                        <a:t>4. Продукция подсобных </a:t>
                      </a:r>
                      <a:r>
                        <a:rPr lang="ru-RU" sz="1000" b="1" i="0" dirty="0" err="1">
                          <a:effectLst/>
                          <a:latin typeface="Times New Roman"/>
                        </a:rPr>
                        <a:t>прозводств</a:t>
                      </a:r>
                      <a:r>
                        <a:rPr lang="ru-RU" sz="1000" b="1" i="0" dirty="0">
                          <a:effectLst/>
                          <a:latin typeface="Times New Roman"/>
                        </a:rPr>
                        <a:t> и промыслов:</a:t>
                      </a:r>
                      <a:br>
                        <a:rPr lang="ru-RU" sz="1000" b="1" i="0" dirty="0">
                          <a:effectLst/>
                          <a:latin typeface="Times New Roman"/>
                        </a:rPr>
                      </a:br>
                      <a:r>
                        <a:rPr lang="ru-RU" sz="1000" b="1" i="0" dirty="0">
                          <a:effectLst/>
                          <a:latin typeface="Times New Roman"/>
                        </a:rPr>
                        <a:t>(стр.74410+ 74420+ 74430)</a:t>
                      </a:r>
                    </a:p>
                  </a:txBody>
                  <a:tcPr marL="190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dirty="0">
                          <a:effectLst/>
                          <a:latin typeface="Times New Roman"/>
                        </a:rPr>
                        <a:t>74400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i="0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i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372981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>
                          <a:effectLst/>
                          <a:latin typeface="Times New Roman"/>
                        </a:rPr>
                        <a:t>5. Прочее сырье несельскохозяйственного происхождения</a:t>
                      </a:r>
                    </a:p>
                  </a:txBody>
                  <a:tcPr marL="190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>
                          <a:effectLst/>
                          <a:latin typeface="Times New Roman"/>
                        </a:rPr>
                        <a:t>74500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i="0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</a:tbl>
          </a:graphicData>
        </a:graphic>
      </p:graphicFrame>
      <p:grpSp>
        <p:nvGrpSpPr>
          <p:cNvPr id="52" name="Группа 51"/>
          <p:cNvGrpSpPr/>
          <p:nvPr/>
        </p:nvGrpSpPr>
        <p:grpSpPr>
          <a:xfrm>
            <a:off x="539553" y="1171491"/>
            <a:ext cx="2804026" cy="4378841"/>
            <a:chOff x="539553" y="1171491"/>
            <a:chExt cx="2804026" cy="4378841"/>
          </a:xfrm>
        </p:grpSpPr>
        <p:sp>
          <p:nvSpPr>
            <p:cNvPr id="12" name="TextBox 11"/>
            <p:cNvSpPr txBox="1"/>
            <p:nvPr/>
          </p:nvSpPr>
          <p:spPr>
            <a:xfrm>
              <a:off x="539553" y="1171491"/>
              <a:ext cx="2804026" cy="1077218"/>
            </a:xfrm>
            <a:prstGeom prst="rect">
              <a:avLst/>
            </a:prstGeom>
            <a:ln w="508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Отражаем приобретение и использование сельскохозяйственного сырья по видам продукции</a:t>
              </a:r>
              <a:endParaRPr lang="ru-RU" sz="1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>
              <a:off x="1956678" y="2236373"/>
              <a:ext cx="975600" cy="2120400"/>
            </a:xfrm>
            <a:prstGeom prst="line">
              <a:avLst/>
            </a:prstGeom>
            <a:ln w="508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2908683" y="3296573"/>
              <a:ext cx="23594" cy="2253759"/>
            </a:xfrm>
            <a:prstGeom prst="line">
              <a:avLst/>
            </a:prstGeom>
            <a:ln w="508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Прямая со стрелкой 46"/>
            <p:cNvCxnSpPr/>
            <p:nvPr/>
          </p:nvCxnSpPr>
          <p:spPr>
            <a:xfrm>
              <a:off x="2915714" y="5085184"/>
              <a:ext cx="394737" cy="0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 стрелкой 47"/>
            <p:cNvCxnSpPr/>
            <p:nvPr/>
          </p:nvCxnSpPr>
          <p:spPr>
            <a:xfrm>
              <a:off x="2915714" y="5532335"/>
              <a:ext cx="394737" cy="0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 стрелкой 48"/>
            <p:cNvCxnSpPr/>
            <p:nvPr/>
          </p:nvCxnSpPr>
          <p:spPr>
            <a:xfrm>
              <a:off x="2908683" y="4423452"/>
              <a:ext cx="394737" cy="0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 стрелкой 49"/>
            <p:cNvCxnSpPr/>
            <p:nvPr/>
          </p:nvCxnSpPr>
          <p:spPr>
            <a:xfrm>
              <a:off x="2908682" y="3789040"/>
              <a:ext cx="394737" cy="0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 стрелкой 50"/>
            <p:cNvCxnSpPr/>
            <p:nvPr/>
          </p:nvCxnSpPr>
          <p:spPr>
            <a:xfrm>
              <a:off x="2887580" y="3305209"/>
              <a:ext cx="394737" cy="0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Группа 52"/>
          <p:cNvGrpSpPr/>
          <p:nvPr/>
        </p:nvGrpSpPr>
        <p:grpSpPr>
          <a:xfrm>
            <a:off x="5373532" y="2780928"/>
            <a:ext cx="2645408" cy="3609111"/>
            <a:chOff x="5352808" y="2914968"/>
            <a:chExt cx="2645408" cy="3609111"/>
          </a:xfrm>
        </p:grpSpPr>
        <p:sp>
          <p:nvSpPr>
            <p:cNvPr id="28" name="TextBox 27"/>
            <p:cNvSpPr txBox="1"/>
            <p:nvPr/>
          </p:nvSpPr>
          <p:spPr>
            <a:xfrm>
              <a:off x="5352808" y="5939304"/>
              <a:ext cx="2645408" cy="584775"/>
            </a:xfrm>
            <a:prstGeom prst="rect">
              <a:avLst/>
            </a:prstGeom>
            <a:ln w="508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Проверяем стоимость единицы покупного сырья</a:t>
              </a:r>
              <a:endParaRPr lang="ru-RU" sz="1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9" name="Прямая со стрелкой 28"/>
            <p:cNvCxnSpPr>
              <a:stCxn id="28" idx="0"/>
            </p:cNvCxnSpPr>
            <p:nvPr/>
          </p:nvCxnSpPr>
          <p:spPr>
            <a:xfrm flipV="1">
              <a:off x="6675512" y="2914968"/>
              <a:ext cx="396044" cy="3024336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Группа 69"/>
          <p:cNvGrpSpPr/>
          <p:nvPr/>
        </p:nvGrpSpPr>
        <p:grpSpPr>
          <a:xfrm>
            <a:off x="4716016" y="1002214"/>
            <a:ext cx="4329868" cy="826060"/>
            <a:chOff x="4274580" y="1150741"/>
            <a:chExt cx="4329868" cy="826060"/>
          </a:xfrm>
        </p:grpSpPr>
        <p:sp>
          <p:nvSpPr>
            <p:cNvPr id="71" name="TextBox 70"/>
            <p:cNvSpPr txBox="1"/>
            <p:nvPr/>
          </p:nvSpPr>
          <p:spPr>
            <a:xfrm>
              <a:off x="4274580" y="1150741"/>
              <a:ext cx="4329868" cy="338554"/>
            </a:xfrm>
            <a:prstGeom prst="rect">
              <a:avLst/>
            </a:prstGeom>
            <a:ln w="508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Увязка стоимости сырья с разделом 7-5 гр. 7</a:t>
              </a:r>
              <a:endParaRPr lang="ru-RU" sz="1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2" name="Прямая со стрелкой 71"/>
            <p:cNvCxnSpPr/>
            <p:nvPr/>
          </p:nvCxnSpPr>
          <p:spPr>
            <a:xfrm flipH="1">
              <a:off x="6254800" y="1489295"/>
              <a:ext cx="520340" cy="487506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686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8712968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224" y="5949280"/>
            <a:ext cx="611560" cy="67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76456" y="6345617"/>
            <a:ext cx="288032" cy="365125"/>
          </a:xfrm>
        </p:spPr>
        <p:txBody>
          <a:bodyPr/>
          <a:lstStyle/>
          <a:p>
            <a:fld id="{B91CC01A-89A4-4501-ACFC-BAEB72632031}" type="slidenum">
              <a:rPr lang="ru-RU" sz="16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fld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856984" cy="5975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7-4. Приобретение и использование сельскохозяйственной продукции (сырья) для первичной и промышленной переработки за год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552785"/>
              </p:ext>
            </p:extLst>
          </p:nvPr>
        </p:nvGraphicFramePr>
        <p:xfrm>
          <a:off x="467545" y="1181646"/>
          <a:ext cx="8496943" cy="3066122"/>
        </p:xfrm>
        <a:graphic>
          <a:graphicData uri="http://schemas.openxmlformats.org/drawingml/2006/table">
            <a:tbl>
              <a:tblPr/>
              <a:tblGrid>
                <a:gridCol w="2796876"/>
                <a:gridCol w="521086"/>
                <a:gridCol w="818848"/>
                <a:gridCol w="744408"/>
                <a:gridCol w="893289"/>
                <a:gridCol w="744408"/>
                <a:gridCol w="675815"/>
                <a:gridCol w="823993"/>
                <a:gridCol w="478220"/>
              </a:tblGrid>
              <a:tr h="61746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Направлено на переработку сырья</a:t>
                      </a:r>
                      <a:b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(без учета сырья на давальческой основе), ц***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 переработанного сельскохозяйственного сырья,</a:t>
                      </a:r>
                      <a:b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</a:t>
                      </a:r>
                      <a:r>
                        <a:rPr lang="ru-RU" sz="1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****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b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единицы покупного</a:t>
                      </a:r>
                      <a:b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сырья,</a:t>
                      </a:r>
                      <a:b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endParaRPr lang="ru-RU" sz="1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Сырье на давальческой основе</a:t>
                      </a:r>
                      <a:b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(кроме граф 3 и 4), ц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74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собственного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покупного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собственного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покупного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переданное на переработку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принятое на переработку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70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9659" marR="46364" marT="23182" marB="2318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063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Продукция животноводства:</a:t>
                      </a:r>
                      <a:br>
                        <a:rPr lang="ru-RU" sz="11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(стр.74210+ 74220+ 74230+ 74240+ 74250+ 74290)</a:t>
                      </a:r>
                    </a:p>
                  </a:txBody>
                  <a:tcPr marL="190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74200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30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молоко сырое (в физическом весе)</a:t>
                      </a:r>
                    </a:p>
                  </a:txBody>
                  <a:tcPr marL="1238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74210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 молоко сырое коровье</a:t>
                      </a:r>
                    </a:p>
                  </a:txBody>
                  <a:tcPr marL="2476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74211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</a:tr>
              <a:tr h="404232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СПРАВОЧНО:</a:t>
                      </a:r>
                      <a:br>
                        <a:rPr lang="ru-RU" sz="11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молоко сырое коровье в зачетном весе</a:t>
                      </a:r>
                    </a:p>
                  </a:txBody>
                  <a:tcPr marL="2476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74212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</a:tbl>
          </a:graphicData>
        </a:graphic>
      </p:graphicFrame>
      <p:sp>
        <p:nvSpPr>
          <p:cNvPr id="60" name="TextBox 59"/>
          <p:cNvSpPr txBox="1"/>
          <p:nvPr/>
        </p:nvSpPr>
        <p:spPr>
          <a:xfrm>
            <a:off x="611560" y="4653136"/>
            <a:ext cx="4176464" cy="830997"/>
          </a:xfrm>
          <a:prstGeom prst="rect">
            <a:avLst/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Молоко в зачётном весе стр. 74212 нужно увязывать с разделом 7-5 по стр. 75210 + 75350 гр. 4 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6" name="Прямая со стрелкой 65"/>
          <p:cNvCxnSpPr/>
          <p:nvPr/>
        </p:nvCxnSpPr>
        <p:spPr>
          <a:xfrm flipV="1">
            <a:off x="2771800" y="4247768"/>
            <a:ext cx="504056" cy="405368"/>
          </a:xfrm>
          <a:prstGeom prst="straightConnector1">
            <a:avLst/>
          </a:prstGeom>
          <a:ln w="508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040052" y="4221088"/>
            <a:ext cx="3926411" cy="2062103"/>
          </a:xfrm>
          <a:prstGeom prst="rect">
            <a:avLst/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 smtClean="0"/>
              <a:t>В зачётный вес переводим на </a:t>
            </a:r>
            <a:r>
              <a:rPr lang="ru-RU" dirty="0"/>
              <a:t>основании коэффициентов перевода, установленных постановлением Федеральной службы государственной статистики от 25.12.2006 №</a:t>
            </a:r>
            <a:r>
              <a:rPr lang="ru-RU" dirty="0" smtClean="0"/>
              <a:t>82 либо  приложением 4 рекомендаций Коллегии Евразийской экономической комиссии от 24.12.2014 № 22</a:t>
            </a:r>
            <a:endParaRPr lang="ru-RU" dirty="0"/>
          </a:p>
        </p:txBody>
      </p:sp>
      <p:cxnSp>
        <p:nvCxnSpPr>
          <p:cNvPr id="32" name="Прямая со стрелкой 31"/>
          <p:cNvCxnSpPr>
            <a:endCxn id="3" idx="2"/>
          </p:cNvCxnSpPr>
          <p:nvPr/>
        </p:nvCxnSpPr>
        <p:spPr>
          <a:xfrm flipH="1" flipV="1">
            <a:off x="4716016" y="4247768"/>
            <a:ext cx="324036" cy="477376"/>
          </a:xfrm>
          <a:prstGeom prst="straightConnector1">
            <a:avLst/>
          </a:prstGeom>
          <a:ln w="508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29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568952" cy="54006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7-4. Приобретение и использование сельскохозяйственной продукции (сырья) для первичной и промышленной переработки за год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Ошибки, которые нужно править: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Стоимость единицы покупного сырья в несколько раз отличается от рыночной цены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Сырьё для производства использовано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одного вида (например, для выпечки чебуреков с мясом, закупили только муку)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Указано сырьё собственного производства, когда по факту должно быть покупное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Стоимость всего сырья, направленного на переработку, не равна стоимости всего сырья в разделе 7-5 по гр. 7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Зачётный вес молока по стр. 74212 гр. 4 не равен сумме стр. 75210 + 75350 гр. 4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8712968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224" y="5949280"/>
            <a:ext cx="611560" cy="67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76456" y="6345617"/>
            <a:ext cx="288032" cy="365125"/>
          </a:xfrm>
        </p:spPr>
        <p:txBody>
          <a:bodyPr/>
          <a:lstStyle/>
          <a:p>
            <a:fld id="{B91CC01A-89A4-4501-ACFC-BAEB72632031}" type="slidenum">
              <a:rPr lang="ru-RU" sz="16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fld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41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8712968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224" y="5949280"/>
            <a:ext cx="611560" cy="67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76456" y="6345617"/>
            <a:ext cx="288032" cy="365125"/>
          </a:xfrm>
        </p:spPr>
        <p:txBody>
          <a:bodyPr/>
          <a:lstStyle/>
          <a:p>
            <a:fld id="{B91CC01A-89A4-4501-ACFC-BAEB72632031}" type="slidenum">
              <a:rPr lang="ru-RU" sz="16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fld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856984" cy="5975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7-5. Объем и себестоимость производства продуктов первичной и промышленной переработки сельскохозяйственного сырья за год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764132"/>
              </p:ext>
            </p:extLst>
          </p:nvPr>
        </p:nvGraphicFramePr>
        <p:xfrm>
          <a:off x="413537" y="1627771"/>
          <a:ext cx="8388933" cy="3889461"/>
        </p:xfrm>
        <a:graphic>
          <a:graphicData uri="http://schemas.openxmlformats.org/drawingml/2006/table">
            <a:tbl>
              <a:tblPr/>
              <a:tblGrid>
                <a:gridCol w="1980221"/>
                <a:gridCol w="504056"/>
                <a:gridCol w="936104"/>
                <a:gridCol w="1080120"/>
                <a:gridCol w="504056"/>
                <a:gridCol w="967165"/>
                <a:gridCol w="400987"/>
                <a:gridCol w="1119834"/>
                <a:gridCol w="896390"/>
              </a:tblGrid>
              <a:tr h="17191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Выход готовой продукции</a:t>
                      </a:r>
                      <a:b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(ц, </a:t>
                      </a:r>
                      <a:r>
                        <a:rPr lang="ru-RU" sz="1000" i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дкл</a:t>
                      </a:r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000" i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</a:t>
                      </a:r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i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b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i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</a:t>
                      </a:r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i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</a:t>
                      </a:r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банк)*****</a:t>
                      </a: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СПРАВОЧНО: </a:t>
                      </a:r>
                      <a:b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пересчете на убойный вес (мясо), на молоко в зачетном весе (молокопродукты)</a:t>
                      </a: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Затраты на основное производство, тыс. </a:t>
                      </a:r>
                      <a:r>
                        <a:rPr lang="ru-RU" sz="1000" i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endParaRPr lang="ru-RU" sz="1000" i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Себестоимость производства единицы основного вида продукции,</a:t>
                      </a:r>
                      <a:b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i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endParaRPr lang="ru-RU" sz="1000" i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9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b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(гр.6+ 7+ 9+</a:t>
                      </a:r>
                      <a:b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10+ 11+ 12)</a:t>
                      </a: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Оплата труда с отчислениями на социальные нужды</a:t>
                      </a: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материальные затраты</a:t>
                      </a: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64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сырье</a:t>
                      </a: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покупная энергия всех видов, топливо, кроме нефтепродуктов (уголь, газ, дрова)</a:t>
                      </a: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344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7384" marR="35444" marT="17722" marB="1772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7384" marR="35444" marT="17722" marB="1772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7384" marR="35444" marT="17722" marB="1772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7384" marR="35444" marT="17722" marB="1772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7384" marR="35444" marT="17722" marB="1772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7384" marR="35444" marT="17722" marB="1772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7384" marR="35444" marT="17722" marB="1772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7384" marR="35444" marT="17722" marB="1772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7384" marR="35444" marT="17722" marB="1772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33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(стр.75100+ 75200+ 75300)</a:t>
                      </a: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75000</a:t>
                      </a:r>
                    </a:p>
                  </a:txBody>
                  <a:tcPr marL="7384" marR="35444" marT="17722" marB="17722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7384" marR="35444" marT="17722" marB="1772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7384" marR="35444" marT="17722" marB="1772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7384" marR="35444" marT="17722" marB="1772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7384" marR="35444" marT="17722" marB="1772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64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Продукция первичной переработки (растениеводство):</a:t>
                      </a:r>
                      <a:b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(стр.75110+ 75120+ 75130+ 75140+ 75150+ 75160+ 75169+ 75170+ 75180+ 75190)</a:t>
                      </a: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75100</a:t>
                      </a:r>
                    </a:p>
                  </a:txBody>
                  <a:tcPr marL="7384" marR="35444" marT="17722" marB="17722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7384" marR="35444" marT="17722" marB="1772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7384" marR="35444" marT="17722" marB="1772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7384" marR="35444" marT="17722" marB="1772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7384" marR="35444" marT="17722" marB="1772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64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dirty="0">
                          <a:effectLst/>
                          <a:latin typeface="Times New Roman"/>
                        </a:rPr>
                        <a:t>2. Продукция первичной переработки (животноводство):</a:t>
                      </a:r>
                      <a:br>
                        <a:rPr lang="ru-RU" sz="1000" b="1" i="0" dirty="0">
                          <a:effectLst/>
                          <a:latin typeface="Times New Roman"/>
                        </a:rPr>
                      </a:br>
                      <a:r>
                        <a:rPr lang="ru-RU" sz="1000" b="1" i="0" dirty="0">
                          <a:effectLst/>
                          <a:latin typeface="Times New Roman"/>
                        </a:rPr>
                        <a:t>(стр.75210+ 75220+ 75230+ 75240+ 75250+ 75290)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dirty="0">
                          <a:effectLst/>
                          <a:latin typeface="Times New Roman"/>
                        </a:rPr>
                        <a:t>75200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7384" marR="35444" marT="17722" marB="1772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7384" marR="35444" marT="17722" marB="1772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7384" marR="35444" marT="17722" marB="1772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7384" marR="35444" marT="17722" marB="1772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64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dirty="0">
                          <a:effectLst/>
                          <a:latin typeface="Times New Roman"/>
                        </a:rPr>
                        <a:t>3. Продукция промышленной переработки:</a:t>
                      </a:r>
                      <a:br>
                        <a:rPr lang="ru-RU" sz="1000" b="1" i="0" dirty="0">
                          <a:effectLst/>
                          <a:latin typeface="Times New Roman"/>
                        </a:rPr>
                      </a:br>
                      <a:r>
                        <a:rPr lang="ru-RU" sz="1000" b="1" i="0" dirty="0">
                          <a:effectLst/>
                          <a:latin typeface="Times New Roman"/>
                        </a:rPr>
                        <a:t>(стр.75310+ 75320+ 75330+ 75340+ 75350+ 75390)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dirty="0">
                          <a:effectLst/>
                          <a:latin typeface="Times New Roman"/>
                        </a:rPr>
                        <a:t>75300</a:t>
                      </a:r>
                    </a:p>
                  </a:txBody>
                  <a:tcPr marL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7384" marR="35444" marT="17722" marB="1772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7384" marR="35444" marT="17722" marB="1772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7384" marR="35444" marT="17722" marB="1772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7384" marR="35444" marT="17722" marB="1772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7384" marR="35444" marT="17722" marB="177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pSp>
        <p:nvGrpSpPr>
          <p:cNvPr id="27" name="Группа 26"/>
          <p:cNvGrpSpPr/>
          <p:nvPr/>
        </p:nvGrpSpPr>
        <p:grpSpPr>
          <a:xfrm>
            <a:off x="3851920" y="2989102"/>
            <a:ext cx="5046016" cy="2853264"/>
            <a:chOff x="3254920" y="-1335801"/>
            <a:chExt cx="5046016" cy="2853264"/>
          </a:xfrm>
        </p:grpSpPr>
        <p:sp>
          <p:nvSpPr>
            <p:cNvPr id="30" name="TextBox 29"/>
            <p:cNvSpPr txBox="1"/>
            <p:nvPr/>
          </p:nvSpPr>
          <p:spPr>
            <a:xfrm>
              <a:off x="3254920" y="1178909"/>
              <a:ext cx="5046016" cy="338554"/>
            </a:xfrm>
            <a:prstGeom prst="rect">
              <a:avLst/>
            </a:prstGeom>
            <a:ln w="508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Гр.7 увязывать стоимость сырья с разделом 7-4 гр. 6</a:t>
              </a:r>
              <a:endParaRPr lang="ru-RU" sz="1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1" name="Прямая со стрелкой 30"/>
            <p:cNvCxnSpPr/>
            <p:nvPr/>
          </p:nvCxnSpPr>
          <p:spPr>
            <a:xfrm flipV="1">
              <a:off x="5271144" y="-1335801"/>
              <a:ext cx="720080" cy="2514710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Группа 34"/>
          <p:cNvGrpSpPr/>
          <p:nvPr/>
        </p:nvGrpSpPr>
        <p:grpSpPr>
          <a:xfrm>
            <a:off x="4905660" y="1052736"/>
            <a:ext cx="3934714" cy="648072"/>
            <a:chOff x="4285814" y="-1914841"/>
            <a:chExt cx="3747733" cy="392166"/>
          </a:xfrm>
        </p:grpSpPr>
        <p:sp>
          <p:nvSpPr>
            <p:cNvPr id="37" name="TextBox 36"/>
            <p:cNvSpPr txBox="1"/>
            <p:nvPr/>
          </p:nvSpPr>
          <p:spPr>
            <a:xfrm>
              <a:off x="4285814" y="-1914841"/>
              <a:ext cx="3747733" cy="204868"/>
            </a:xfrm>
            <a:prstGeom prst="rect">
              <a:avLst/>
            </a:prstGeom>
            <a:ln w="508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Разбивка затрат по нескольким статьям</a:t>
              </a:r>
              <a:endParaRPr lang="ru-RU" sz="1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8" name="Прямая со стрелкой 37"/>
            <p:cNvCxnSpPr/>
            <p:nvPr/>
          </p:nvCxnSpPr>
          <p:spPr>
            <a:xfrm flipH="1">
              <a:off x="5614077" y="-1709973"/>
              <a:ext cx="1" cy="187298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Группа 53"/>
          <p:cNvGrpSpPr/>
          <p:nvPr/>
        </p:nvGrpSpPr>
        <p:grpSpPr>
          <a:xfrm>
            <a:off x="194624" y="1045172"/>
            <a:ext cx="2433160" cy="4353735"/>
            <a:chOff x="539553" y="1253932"/>
            <a:chExt cx="2433160" cy="4353735"/>
          </a:xfrm>
        </p:grpSpPr>
        <p:sp>
          <p:nvSpPr>
            <p:cNvPr id="55" name="TextBox 54"/>
            <p:cNvSpPr txBox="1"/>
            <p:nvPr/>
          </p:nvSpPr>
          <p:spPr>
            <a:xfrm>
              <a:off x="539553" y="1253932"/>
              <a:ext cx="2433160" cy="1077218"/>
            </a:xfrm>
            <a:prstGeom prst="rect">
              <a:avLst/>
            </a:prstGeom>
            <a:ln w="508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Отражаем выход продукции по видам, а также затраты на производство</a:t>
              </a:r>
              <a:endParaRPr lang="ru-RU" sz="1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6" name="Прямая соединительная линия 55"/>
            <p:cNvCxnSpPr/>
            <p:nvPr/>
          </p:nvCxnSpPr>
          <p:spPr>
            <a:xfrm>
              <a:off x="740465" y="2331150"/>
              <a:ext cx="1709911" cy="1810666"/>
            </a:xfrm>
            <a:prstGeom prst="line">
              <a:avLst/>
            </a:prstGeom>
            <a:ln w="508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>
              <a:off x="2439712" y="3997800"/>
              <a:ext cx="16563" cy="1609867"/>
            </a:xfrm>
            <a:prstGeom prst="line">
              <a:avLst/>
            </a:prstGeom>
            <a:ln w="508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Прямая со стрелкой 58"/>
            <p:cNvCxnSpPr/>
            <p:nvPr/>
          </p:nvCxnSpPr>
          <p:spPr>
            <a:xfrm>
              <a:off x="2439712" y="5589670"/>
              <a:ext cx="364111" cy="0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 стрелкой 60"/>
            <p:cNvCxnSpPr/>
            <p:nvPr/>
          </p:nvCxnSpPr>
          <p:spPr>
            <a:xfrm>
              <a:off x="2439712" y="4789888"/>
              <a:ext cx="364111" cy="0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 стрелкой 61"/>
            <p:cNvCxnSpPr/>
            <p:nvPr/>
          </p:nvCxnSpPr>
          <p:spPr>
            <a:xfrm>
              <a:off x="2450041" y="3997800"/>
              <a:ext cx="394737" cy="0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5681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</TotalTime>
  <Words>2183</Words>
  <Application>Microsoft Office PowerPoint</Application>
  <PresentationFormat>Экран (4:3)</PresentationFormat>
  <Paragraphs>662</Paragraphs>
  <Slides>18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Министерство сельского хозяйства и продовольствия Кировской области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сельского хозяйства и продовольствия Кировской области</dc:title>
  <dc:creator>Userbuh1</dc:creator>
  <cp:lastModifiedBy>Userbuh1</cp:lastModifiedBy>
  <cp:revision>44</cp:revision>
  <cp:lastPrinted>2021-10-06T06:31:45Z</cp:lastPrinted>
  <dcterms:created xsi:type="dcterms:W3CDTF">2021-10-05T05:29:48Z</dcterms:created>
  <dcterms:modified xsi:type="dcterms:W3CDTF">2021-10-06T10:01:43Z</dcterms:modified>
</cp:coreProperties>
</file>